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303" r:id="rId2"/>
    <p:sldId id="487" r:id="rId3"/>
    <p:sldId id="568" r:id="rId4"/>
    <p:sldId id="565" r:id="rId5"/>
    <p:sldId id="560" r:id="rId6"/>
    <p:sldId id="566" r:id="rId7"/>
    <p:sldId id="570" r:id="rId8"/>
    <p:sldId id="571" r:id="rId9"/>
    <p:sldId id="551" r:id="rId10"/>
    <p:sldId id="572" r:id="rId11"/>
    <p:sldId id="573" r:id="rId12"/>
    <p:sldId id="576" r:id="rId13"/>
    <p:sldId id="577" r:id="rId14"/>
    <p:sldId id="578" r:id="rId15"/>
    <p:sldId id="579" r:id="rId16"/>
    <p:sldId id="580" r:id="rId17"/>
    <p:sldId id="581" r:id="rId18"/>
    <p:sldId id="582" r:id="rId19"/>
    <p:sldId id="561" r:id="rId20"/>
    <p:sldId id="541" r:id="rId21"/>
    <p:sldId id="584" r:id="rId22"/>
    <p:sldId id="583" r:id="rId23"/>
    <p:sldId id="588" r:id="rId24"/>
    <p:sldId id="328" r:id="rId25"/>
    <p:sldId id="585" r:id="rId26"/>
    <p:sldId id="589" r:id="rId27"/>
    <p:sldId id="259" r:id="rId28"/>
    <p:sldId id="264" r:id="rId29"/>
    <p:sldId id="260" r:id="rId30"/>
    <p:sldId id="591" r:id="rId31"/>
    <p:sldId id="574" r:id="rId32"/>
    <p:sldId id="587" r:id="rId3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78"/>
    <p:restoredTop sz="73114"/>
  </p:normalViewPr>
  <p:slideViewPr>
    <p:cSldViewPr snapToGrid="0" snapToObjects="1">
      <p:cViewPr varScale="1">
        <p:scale>
          <a:sx n="105" d="100"/>
          <a:sy n="105" d="100"/>
        </p:scale>
        <p:origin x="1056"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438886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hidden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 In fact, Joe </a:t>
            </a:r>
            <a:r>
              <a:rPr lang="en-US" dirty="0" err="1"/>
              <a:t>Mirizio</a:t>
            </a:r>
            <a:r>
              <a:rPr lang="en-US" dirty="0"/>
              <a:t> created a CSS file that creates the typeset and colors based on the CHOP style guide.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Communicating your results is a key step in data analysis. 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built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t>
            </a:r>
            <a:r>
              <a:rPr lang="en-US" dirty="0" err="1"/>
              <a:t>plotly</a:t>
            </a:r>
            <a:r>
              <a:rPr lang="en-US" dirty="0"/>
              <a:t> and </a:t>
            </a:r>
            <a:r>
              <a:rPr lang="en-US" dirty="0" err="1"/>
              <a:t>datatables</a:t>
            </a:r>
            <a:r>
              <a:rPr lang="en-US" dirty="0"/>
              <a:t>, there are a large number of additional interactive charts, and a few ones are shown here.</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621703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Shiny is a framework for developing fully featured interactive web applications in R. </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deploy your </a:t>
            </a:r>
            <a:r>
              <a:rPr lang="en-US" dirty="0" err="1"/>
              <a:t>flexdashboards</a:t>
            </a:r>
            <a:r>
              <a:rPr lang="en-US" dirty="0"/>
              <a:t> or Shiny apps either in the cloud or on premise. CHOP manages an RStudio Connect server that makes it easy to deploy Shiny applications inside the CHOP firewall. This is great because it means that these apps can handle PHI.</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853374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interested in using RStudio Connect at CHOP, it'll be a good idea to take a look at the RStudio Connect Guide written by Christian </a:t>
            </a:r>
            <a:r>
              <a:rPr lang="en-US" dirty="0" err="1"/>
              <a:t>Minich</a:t>
            </a:r>
            <a:r>
              <a:rPr lang="en-US" dirty="0"/>
              <a:t>, which is available at the address shown above. </a:t>
            </a:r>
          </a:p>
          <a:p>
            <a:endParaRPr lang="en-US" dirty="0"/>
          </a:p>
          <a:p>
            <a:r>
              <a:rPr lang="en-US" dirty="0"/>
              <a:t>Basically, everyone at CHOP has viewing access to the content hosted on our RStudio Connect instance, but you have to email Christian </a:t>
            </a:r>
            <a:r>
              <a:rPr lang="en-US" dirty="0" err="1"/>
              <a:t>Minich</a:t>
            </a:r>
            <a:r>
              <a:rPr lang="en-US" dirty="0"/>
              <a:t> to be allowed to publish your own apps.</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529362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is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recommend you join the CHOP R User group! </a:t>
            </a:r>
            <a:r>
              <a:rPr lang="en-US" sz="1200" u="none" strike="noStrike" kern="1200" dirty="0">
                <a:solidFill>
                  <a:schemeClr val="tx1"/>
                </a:solidFill>
                <a:effectLst/>
                <a:latin typeface="+mn-lt"/>
                <a:ea typeface="+mn-ea"/>
                <a:cs typeface="+mn-cs"/>
              </a:rPr>
              <a:t>We have </a:t>
            </a:r>
            <a:r>
              <a:rPr lang="en-US" sz="1200" b="0" i="0" u="none" strike="noStrike" kern="1200" dirty="0">
                <a:solidFill>
                  <a:schemeClr val="tx1"/>
                </a:solidFill>
                <a:effectLst/>
                <a:latin typeface="+mn-lt"/>
                <a:ea typeface="+mn-ea"/>
                <a:cs typeface="+mn-cs"/>
              </a:rPr>
              <a:t>more than 250 membe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from all departments. This is great place to network with o</a:t>
            </a:r>
            <a:r>
              <a:rPr lang="en-US" sz="1200" u="none" strike="noStrike" kern="1200" dirty="0">
                <a:solidFill>
                  <a:schemeClr val="tx1"/>
                </a:solidFill>
                <a:effectLst/>
                <a:latin typeface="+mn-lt"/>
                <a:ea typeface="+mn-ea"/>
                <a:cs typeface="+mn-cs"/>
              </a:rPr>
              <a:t>ther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user</a:t>
            </a:r>
            <a:r>
              <a:rPr lang="en-US" sz="1200" b="0" i="0" u="none" strike="noStrike" kern="1200" dirty="0">
                <a:solidFill>
                  <a:schemeClr val="tx1"/>
                </a:solidFill>
                <a:effectLst/>
                <a:latin typeface="+mn-lt"/>
                <a:ea typeface="+mn-ea"/>
                <a:cs typeface="+mn-cs"/>
              </a:rPr>
              <a:t>s, get help with coding p</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oblems, and lea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n about new packages, webina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and confe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ences. We also have semi-</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egula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meetings, and </a:t>
            </a:r>
            <a:r>
              <a:rPr lang="en-US" dirty="0"/>
              <a:t>on this Thursday, Leila Bateman from the Center for Autism Research will be giving a very beginner-friendly talk on integrating R in your daily work life. I hope you will all join!</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188151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like a calendar invite for this and future talks, please sign up for the User Group! I promise we won’t spam you.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086370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 would like to thank all the TAs</a:t>
            </a:r>
          </a:p>
          <a:p>
            <a:endParaRPr lang="en-US" dirty="0"/>
          </a:p>
          <a:p>
            <a:r>
              <a:rPr lang="en-US" dirty="0"/>
              <a:t>** So to give them a round of virtual applause please click the “yes” button one last time!</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40900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big thank you to all of you CHOP R 101 participants!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an R Markdown document has 3 different types of building blocks, the header, text, and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789348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Flexdashboard</a:t>
            </a:r>
            <a:r>
              <a:rPr lang="en-US" dirty="0"/>
              <a:t> document is an R Markdown document, so it has these elements as well. </a:t>
            </a:r>
          </a:p>
          <a:p>
            <a:endParaRPr lang="en-US" dirty="0"/>
          </a:p>
          <a:p>
            <a:r>
              <a:rPr lang="en-US" dirty="0"/>
              <a:t>For example, look at this </a:t>
            </a:r>
            <a:r>
              <a:rPr lang="en-US" dirty="0" err="1"/>
              <a:t>flexdashboard</a:t>
            </a:r>
            <a:r>
              <a:rPr lang="en-US" dirty="0"/>
              <a:t> document. </a:t>
            </a:r>
          </a:p>
          <a:p>
            <a:endParaRPr lang="en-US" dirty="0"/>
          </a:p>
          <a:p>
            <a:r>
              <a:rPr lang="en-US" dirty="0"/>
              <a:t>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and that’s shown on the right.</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would start with two hash tags.</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70211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6.tiff"/><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hyperlink" Target="https://gallery.htmlwidgets.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3.tiff"/><Relationship Id="rId5" Type="http://schemas.openxmlformats.org/officeDocument/2006/relationships/image" Target="../media/image32.png"/><Relationship Id="rId4" Type="http://schemas.openxmlformats.org/officeDocument/2006/relationships/hyperlink" Target="https://skadauke.github.io/intro-to-r-for-clinicians-chop/"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5.tiff"/><Relationship Id="rId4" Type="http://schemas.openxmlformats.org/officeDocument/2006/relationships/hyperlink" Target="https://r4ds.had.co.nz/"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bluejeans.com/27113000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bit.ly/rmed2020-101-pos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Dashboard</a:t>
            </a:r>
          </a:p>
        </p:txBody>
      </p:sp>
      <p:sp>
        <p:nvSpPr>
          <p:cNvPr id="3" name="Subtitle 2"/>
          <p:cNvSpPr>
            <a:spLocks noGrp="1"/>
          </p:cNvSpPr>
          <p:nvPr>
            <p:ph type="subTitle" idx="1"/>
          </p:nvPr>
        </p:nvSpPr>
        <p:spPr>
          <a:xfrm>
            <a:off x="8610599" y="4804013"/>
            <a:ext cx="3467669" cy="1673756"/>
          </a:xfrm>
        </p:spPr>
        <p:txBody>
          <a:bodyPr>
            <a:normAutofit/>
          </a:bodyPr>
          <a:lstStyle/>
          <a:p>
            <a:r>
              <a:rPr lang="en-US" sz="2400" dirty="0"/>
              <a:t>CHOP R 101:</a:t>
            </a:r>
          </a:p>
          <a:p>
            <a:r>
              <a:rPr lang="en-US" sz="2400" dirty="0"/>
              <a:t>Intro to R for Clinical Data</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3858567" y="1874728"/>
            <a:ext cx="7188652" cy="3310221"/>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grpSp>
        <p:nvGrpSpPr>
          <p:cNvPr id="13" name="Group 12">
            <a:extLst>
              <a:ext uri="{FF2B5EF4-FFF2-40B4-BE49-F238E27FC236}">
                <a16:creationId xmlns:a16="http://schemas.microsoft.com/office/drawing/2014/main" id="{7A238175-C8FF-5242-9455-352B8DFB67D3}"/>
              </a:ext>
            </a:extLst>
          </p:cNvPr>
          <p:cNvGrpSpPr/>
          <p:nvPr/>
        </p:nvGrpSpPr>
        <p:grpSpPr>
          <a:xfrm>
            <a:off x="866943" y="1874728"/>
            <a:ext cx="2780605" cy="3138224"/>
            <a:chOff x="1831585" y="708803"/>
            <a:chExt cx="2780605" cy="3138224"/>
          </a:xfrm>
        </p:grpSpPr>
        <p:sp>
          <p:nvSpPr>
            <p:cNvPr id="14" name="TextBox 13">
              <a:extLst>
                <a:ext uri="{FF2B5EF4-FFF2-40B4-BE49-F238E27FC236}">
                  <a16:creationId xmlns:a16="http://schemas.microsoft.com/office/drawing/2014/main" id="{C722AE03-C80B-974D-9F2F-4A80E82E6F7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5" name="Right Brace 14">
              <a:extLst>
                <a:ext uri="{FF2B5EF4-FFF2-40B4-BE49-F238E27FC236}">
                  <a16:creationId xmlns:a16="http://schemas.microsoft.com/office/drawing/2014/main" id="{D5DCB202-F0C3-3842-9FA1-430ACC2E09CE}"/>
                </a:ext>
              </a:extLst>
            </p:cNvPr>
            <p:cNvSpPr/>
            <p:nvPr/>
          </p:nvSpPr>
          <p:spPr>
            <a:xfrm flipH="1">
              <a:off x="4381081" y="708803"/>
              <a:ext cx="231109" cy="313822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5EC92A10-6A83-004A-8267-A771376377C5}"/>
                </a:ext>
              </a:extLst>
            </p:cNvPr>
            <p:cNvGrpSpPr/>
            <p:nvPr/>
          </p:nvGrpSpPr>
          <p:grpSpPr>
            <a:xfrm>
              <a:off x="1831585" y="1574731"/>
              <a:ext cx="1955868" cy="1077218"/>
              <a:chOff x="5011308" y="441228"/>
              <a:chExt cx="2365216" cy="2011084"/>
            </a:xfrm>
          </p:grpSpPr>
          <p:sp>
            <p:nvSpPr>
              <p:cNvPr id="17" name="Rounded Rectangular Callout 16">
                <a:extLst>
                  <a:ext uri="{FF2B5EF4-FFF2-40B4-BE49-F238E27FC236}">
                    <a16:creationId xmlns:a16="http://schemas.microsoft.com/office/drawing/2014/main" id="{483BAAA6-E1DB-E748-8479-F4B7EFE21C59}"/>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A5F1D08-C509-5040-848C-88A3BD5DFB8B}"/>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spTree>
    <p:extLst>
      <p:ext uri="{BB962C8B-B14F-4D97-AF65-F5344CB8AC3E}">
        <p14:creationId xmlns:p14="http://schemas.microsoft.com/office/powerpoint/2010/main" val="2462800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8951842" y="3857356"/>
            <a:ext cx="2683567"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3"/>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4"/>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5"/>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6"/>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7"/>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8"/>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9"/>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3"/>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4"/>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10">
            <a:extLst>
              <a:ext uri="{FF2B5EF4-FFF2-40B4-BE49-F238E27FC236}">
                <a16:creationId xmlns:a16="http://schemas.microsoft.com/office/drawing/2014/main" id="{B1B60B68-68B5-3541-8CAB-36A60DF5982B}"/>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CHOP RStudio Connect</a:t>
            </a:r>
            <a:endParaRPr sz="4400" dirty="0">
              <a:latin typeface="Tw Cen MT" panose="020B0602020104020603" pitchFamily="34" charset="77"/>
              <a:cs typeface="Helvetica Neue"/>
            </a:endParaRPr>
          </a:p>
        </p:txBody>
      </p:sp>
      <p:sp>
        <p:nvSpPr>
          <p:cNvPr id="12" name="TextBox 11">
            <a:extLst>
              <a:ext uri="{FF2B5EF4-FFF2-40B4-BE49-F238E27FC236}">
                <a16:creationId xmlns:a16="http://schemas.microsoft.com/office/drawing/2014/main" id="{D75AC55C-A908-E944-BF19-D2354017BD69}"/>
              </a:ext>
            </a:extLst>
          </p:cNvPr>
          <p:cNvSpPr txBox="1"/>
          <p:nvPr/>
        </p:nvSpPr>
        <p:spPr>
          <a:xfrm>
            <a:off x="2230368" y="1409403"/>
            <a:ext cx="8088574" cy="523220"/>
          </a:xfrm>
          <a:prstGeom prst="rect">
            <a:avLst/>
          </a:prstGeom>
          <a:noFill/>
        </p:spPr>
        <p:txBody>
          <a:bodyPr wrap="square" rtlCol="0">
            <a:spAutoFit/>
          </a:bodyPr>
          <a:lstStyle/>
          <a:p>
            <a:pPr lvl="0" algn="ctr"/>
            <a:r>
              <a:rPr lang="en-US" sz="2800" dirty="0" err="1">
                <a:solidFill>
                  <a:srgbClr val="0B65C0"/>
                </a:solidFill>
                <a:latin typeface="Tw Cen MT" panose="020B0602020104020603" pitchFamily="34" charset="77"/>
              </a:rPr>
              <a:t>wiki.chop.edu</a:t>
            </a:r>
            <a:r>
              <a:rPr lang="en-US" sz="2800" dirty="0">
                <a:solidFill>
                  <a:srgbClr val="0B65C0"/>
                </a:solidFill>
                <a:latin typeface="Tw Cen MT" panose="020B0602020104020603" pitchFamily="34" charset="77"/>
              </a:rPr>
              <a:t>/display/DA/</a:t>
            </a:r>
            <a:r>
              <a:rPr lang="en-US" sz="2800" dirty="0" err="1">
                <a:solidFill>
                  <a:srgbClr val="0B65C0"/>
                </a:solidFill>
                <a:latin typeface="Tw Cen MT" panose="020B0602020104020603" pitchFamily="34" charset="77"/>
              </a:rPr>
              <a:t>R+Studio+Connect</a:t>
            </a:r>
            <a:endParaRPr lang="en-US" sz="2800" dirty="0">
              <a:solidFill>
                <a:srgbClr val="0B65C0"/>
              </a:solidFill>
              <a:latin typeface="Tw Cen MT" panose="020B0602020104020603" pitchFamily="34" charset="77"/>
            </a:endParaRPr>
          </a:p>
        </p:txBody>
      </p:sp>
      <p:pic>
        <p:nvPicPr>
          <p:cNvPr id="3" name="Picture 2">
            <a:extLst>
              <a:ext uri="{FF2B5EF4-FFF2-40B4-BE49-F238E27FC236}">
                <a16:creationId xmlns:a16="http://schemas.microsoft.com/office/drawing/2014/main" id="{BF37DA78-1D21-F940-9B2D-66C36EBA33DF}"/>
              </a:ext>
            </a:extLst>
          </p:cNvPr>
          <p:cNvPicPr>
            <a:picLocks noChangeAspect="1"/>
          </p:cNvPicPr>
          <p:nvPr/>
        </p:nvPicPr>
        <p:blipFill>
          <a:blip r:embed="rId3"/>
          <a:stretch>
            <a:fillRect/>
          </a:stretch>
        </p:blipFill>
        <p:spPr>
          <a:xfrm>
            <a:off x="1930960" y="1641079"/>
            <a:ext cx="8687389" cy="6858000"/>
          </a:xfrm>
          <a:prstGeom prst="rect">
            <a:avLst/>
          </a:prstGeom>
        </p:spPr>
      </p:pic>
    </p:spTree>
    <p:extLst>
      <p:ext uri="{BB962C8B-B14F-4D97-AF65-F5344CB8AC3E}">
        <p14:creationId xmlns:p14="http://schemas.microsoft.com/office/powerpoint/2010/main" val="2167762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3"/>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5292428" y="5892597"/>
            <a:ext cx="5913029" cy="707886"/>
          </a:xfrm>
          <a:prstGeom prst="rect">
            <a:avLst/>
          </a:prstGeom>
        </p:spPr>
        <p:txBody>
          <a:bodyPr wrap="none">
            <a:spAutoFit/>
          </a:bodyPr>
          <a:lstStyle/>
          <a:p>
            <a:r>
              <a:rPr lang="en-US" sz="2000" dirty="0">
                <a:hlinkClick r:id="rId4"/>
              </a:rPr>
              <a:t>https://skadauke.github.io/intro-to-r-for-clinicians-chop/</a:t>
            </a:r>
            <a:endParaRPr lang="en-US" sz="2000" dirty="0"/>
          </a:p>
          <a:p>
            <a:endParaRPr lang="en-US" sz="2000" dirty="0"/>
          </a:p>
        </p:txBody>
      </p:sp>
      <p:pic>
        <p:nvPicPr>
          <p:cNvPr id="10" name="Picture 9">
            <a:extLst>
              <a:ext uri="{FF2B5EF4-FFF2-40B4-BE49-F238E27FC236}">
                <a16:creationId xmlns:a16="http://schemas.microsoft.com/office/drawing/2014/main" id="{4DC016AC-369D-EE43-B744-B4A3839BF8B3}"/>
              </a:ext>
            </a:extLst>
          </p:cNvPr>
          <p:cNvPicPr>
            <a:picLocks noChangeAspect="1"/>
          </p:cNvPicPr>
          <p:nvPr/>
        </p:nvPicPr>
        <p:blipFill>
          <a:blip r:embed="rId5"/>
          <a:stretch>
            <a:fillRect/>
          </a:stretch>
        </p:blipFill>
        <p:spPr>
          <a:xfrm>
            <a:off x="96329" y="2190641"/>
            <a:ext cx="5035020" cy="2891540"/>
          </a:xfrm>
          <a:prstGeom prst="rect">
            <a:avLst/>
          </a:prstGeom>
        </p:spPr>
      </p:pic>
      <p:pic>
        <p:nvPicPr>
          <p:cNvPr id="11" name="Picture 10">
            <a:extLst>
              <a:ext uri="{FF2B5EF4-FFF2-40B4-BE49-F238E27FC236}">
                <a16:creationId xmlns:a16="http://schemas.microsoft.com/office/drawing/2014/main" id="{0DB2D431-700C-A44B-885A-0415F88A9FCB}"/>
              </a:ext>
            </a:extLst>
          </p:cNvPr>
          <p:cNvPicPr>
            <a:picLocks noChangeAspect="1"/>
          </p:cNvPicPr>
          <p:nvPr/>
        </p:nvPicPr>
        <p:blipFill>
          <a:blip r:embed="rId6"/>
          <a:stretch>
            <a:fillRect/>
          </a:stretch>
        </p:blipFill>
        <p:spPr>
          <a:xfrm>
            <a:off x="2152579" y="2904794"/>
            <a:ext cx="952500" cy="952500"/>
          </a:xfrm>
          <a:prstGeom prst="rect">
            <a:avLst/>
          </a:prstGeom>
        </p:spPr>
      </p:pic>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CE9CC9-B699-6B48-BF1A-33F72ADA8140}"/>
              </a:ext>
            </a:extLst>
          </p:cNvPr>
          <p:cNvSpPr>
            <a:spLocks noGrp="1"/>
          </p:cNvSpPr>
          <p:nvPr>
            <p:ph idx="1"/>
          </p:nvPr>
        </p:nvSpPr>
        <p:spPr>
          <a:xfrm>
            <a:off x="4329953" y="2330825"/>
            <a:ext cx="7064188" cy="3846138"/>
          </a:xfrm>
        </p:spPr>
        <p:txBody>
          <a:bodyPr>
            <a:normAutofit/>
          </a:bodyPr>
          <a:lstStyle/>
          <a:p>
            <a:pPr marL="0" indent="0">
              <a:buNone/>
            </a:pPr>
            <a:r>
              <a:rPr lang="en-US" sz="3200" b="1" dirty="0"/>
              <a:t>CHOP R User Group Meeting </a:t>
            </a:r>
            <a:r>
              <a:rPr lang="en-US" sz="3200" dirty="0"/>
              <a:t>🗣</a:t>
            </a:r>
          </a:p>
          <a:p>
            <a:pPr marL="0" indent="0">
              <a:buNone/>
            </a:pPr>
            <a:r>
              <a:rPr lang="en-US" sz="3200" i="1" dirty="0"/>
              <a:t>Thursday, Oct 23 at 4 PM </a:t>
            </a:r>
          </a:p>
          <a:p>
            <a:pPr marL="0" indent="0">
              <a:buNone/>
            </a:pPr>
            <a:r>
              <a:rPr lang="en-US" sz="3200" dirty="0"/>
              <a:t>Leila Bateman: </a:t>
            </a:r>
            <a:r>
              <a:rPr lang="en-US" sz="3200" i="1" dirty="0"/>
              <a:t>How to integrate R in your daily work life</a:t>
            </a:r>
          </a:p>
          <a:p>
            <a:pPr marL="0" indent="0">
              <a:buNone/>
            </a:pPr>
            <a:r>
              <a:rPr lang="en-US" sz="3200" dirty="0">
                <a:hlinkClick r:id="rId3"/>
              </a:rPr>
              <a:t>https://bluejeans.com/271130000</a:t>
            </a:r>
            <a:endParaRPr lang="en-US" sz="3200" dirty="0"/>
          </a:p>
          <a:p>
            <a:pPr marL="0" indent="0">
              <a:buNone/>
            </a:pPr>
            <a:endParaRPr lang="en-US" sz="3200" dirty="0"/>
          </a:p>
        </p:txBody>
      </p:sp>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fontScale="90000"/>
          </a:bodyPr>
          <a:lstStyle/>
          <a:p>
            <a:r>
              <a:rPr lang="en-US" dirty="0"/>
              <a:t>“Come” to a CHOP R User Group Meeting!</a:t>
            </a:r>
          </a:p>
        </p:txBody>
      </p:sp>
    </p:spTree>
    <p:extLst>
      <p:ext uri="{BB962C8B-B14F-4D97-AF65-F5344CB8AC3E}">
        <p14:creationId xmlns:p14="http://schemas.microsoft.com/office/powerpoint/2010/main" val="380223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807B65-BD68-EB47-B72E-051C01C3AEBB}"/>
              </a:ext>
            </a:extLst>
          </p:cNvPr>
          <p:cNvPicPr>
            <a:picLocks noChangeAspect="1"/>
          </p:cNvPicPr>
          <p:nvPr/>
        </p:nvPicPr>
        <p:blipFill rotWithShape="1">
          <a:blip r:embed="rId3"/>
          <a:srcRect l="-92" t="-599" r="359"/>
          <a:stretch/>
        </p:blipFill>
        <p:spPr>
          <a:xfrm>
            <a:off x="1782500" y="532436"/>
            <a:ext cx="8785185" cy="5894096"/>
          </a:xfrm>
          <a:prstGeom prst="rect">
            <a:avLst/>
          </a:prstGeom>
        </p:spPr>
      </p:pic>
    </p:spTree>
    <p:extLst>
      <p:ext uri="{BB962C8B-B14F-4D97-AF65-F5344CB8AC3E}">
        <p14:creationId xmlns:p14="http://schemas.microsoft.com/office/powerpoint/2010/main" val="13724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a:xfrm>
            <a:off x="1024128" y="585217"/>
            <a:ext cx="9720072" cy="1255306"/>
          </a:xfrm>
        </p:spPr>
        <p:txBody>
          <a:bodyPr>
            <a:normAutofit/>
          </a:bodyPr>
          <a:lstStyle/>
          <a:p>
            <a:r>
              <a:rPr lang="en-US" sz="5400" dirty="0"/>
              <a:t>Thank You!!</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3511605" y="1931708"/>
            <a:ext cx="4754880" cy="4341075"/>
          </a:xfrm>
        </p:spPr>
        <p:txBody>
          <a:bodyPr>
            <a:normAutofit/>
          </a:bodyPr>
          <a:lstStyle/>
          <a:p>
            <a:pPr algn="ctr"/>
            <a:r>
              <a:rPr lang="en-US" sz="3600" dirty="0"/>
              <a:t>Richard Hanna</a:t>
            </a:r>
          </a:p>
          <a:p>
            <a:pPr algn="ctr"/>
            <a:r>
              <a:rPr lang="en-US" sz="3600" dirty="0"/>
              <a:t>Silvia </a:t>
            </a:r>
            <a:r>
              <a:rPr lang="en-US" sz="3600" dirty="0" err="1"/>
              <a:t>Canelón</a:t>
            </a:r>
            <a:endParaRPr lang="en-US" sz="3600" dirty="0"/>
          </a:p>
          <a:p>
            <a:pPr algn="ctr"/>
            <a:r>
              <a:rPr lang="en-US" sz="3600" dirty="0"/>
              <a:t>Cass Wilkinson-</a:t>
            </a:r>
            <a:r>
              <a:rPr lang="en-US" sz="3600" dirty="0" err="1"/>
              <a:t>Saldaña</a:t>
            </a:r>
            <a:endParaRPr lang="en-US" sz="3600" dirty="0"/>
          </a:p>
          <a:p>
            <a:pPr algn="ctr"/>
            <a:r>
              <a:rPr lang="en-US" sz="3600" dirty="0"/>
              <a:t>Joy Payton</a:t>
            </a:r>
          </a:p>
          <a:p>
            <a:pPr algn="ctr"/>
            <a:r>
              <a:rPr lang="en-US" sz="3600" dirty="0"/>
              <a:t>Meredith Lee</a:t>
            </a:r>
          </a:p>
          <a:p>
            <a:pPr algn="ctr"/>
            <a:endParaRPr lang="en-US" sz="3600" dirty="0"/>
          </a:p>
        </p:txBody>
      </p:sp>
      <p:sp>
        <p:nvSpPr>
          <p:cNvPr id="4" name="TextBox 3">
            <a:extLst>
              <a:ext uri="{FF2B5EF4-FFF2-40B4-BE49-F238E27FC236}">
                <a16:creationId xmlns:a16="http://schemas.microsoft.com/office/drawing/2014/main" id="{10CD2F53-1577-AF45-B977-D757546641E5}"/>
              </a:ext>
            </a:extLst>
          </p:cNvPr>
          <p:cNvSpPr txBox="1"/>
          <p:nvPr/>
        </p:nvSpPr>
        <p:spPr>
          <a:xfrm>
            <a:off x="6916615" y="1559169"/>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23799C12-085F-FD47-B3D7-F5C69A92C1F3}"/>
              </a:ext>
            </a:extLst>
          </p:cNvPr>
          <p:cNvPicPr>
            <a:picLocks noChangeAspect="1"/>
          </p:cNvPicPr>
          <p:nvPr/>
        </p:nvPicPr>
        <p:blipFill rotWithShape="1">
          <a:blip r:embed="rId3"/>
          <a:srcRect l="21178" t="13853" r="28202" b="39173"/>
          <a:stretch/>
        </p:blipFill>
        <p:spPr>
          <a:xfrm>
            <a:off x="8848163" y="2303929"/>
            <a:ext cx="2671483" cy="2885477"/>
          </a:xfrm>
          <a:prstGeom prst="rect">
            <a:avLst/>
          </a:prstGeom>
        </p:spPr>
      </p:pic>
    </p:spTree>
    <p:extLst>
      <p:ext uri="{BB962C8B-B14F-4D97-AF65-F5344CB8AC3E}">
        <p14:creationId xmlns:p14="http://schemas.microsoft.com/office/powerpoint/2010/main" val="9472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pic>
        <p:nvPicPr>
          <p:cNvPr id="3" name="Picture 2">
            <a:extLst>
              <a:ext uri="{FF2B5EF4-FFF2-40B4-BE49-F238E27FC236}">
                <a16:creationId xmlns:a16="http://schemas.microsoft.com/office/drawing/2014/main" id="{C18EFB20-05A4-F54A-B753-3A389D50E544}"/>
              </a:ext>
            </a:extLst>
          </p:cNvPr>
          <p:cNvPicPr>
            <a:picLocks noChangeAspect="1"/>
          </p:cNvPicPr>
          <p:nvPr/>
        </p:nvPicPr>
        <p:blipFill>
          <a:blip r:embed="rId3"/>
          <a:stretch>
            <a:fillRect/>
          </a:stretch>
        </p:blipFill>
        <p:spPr>
          <a:xfrm>
            <a:off x="4605958" y="1948892"/>
            <a:ext cx="2980083" cy="2960216"/>
          </a:xfrm>
          <a:prstGeom prst="rect">
            <a:avLst/>
          </a:prstGeom>
        </p:spPr>
      </p:pic>
      <p:sp>
        <p:nvSpPr>
          <p:cNvPr id="5" name="Rectangle 4">
            <a:extLst>
              <a:ext uri="{FF2B5EF4-FFF2-40B4-BE49-F238E27FC236}">
                <a16:creationId xmlns:a16="http://schemas.microsoft.com/office/drawing/2014/main" id="{23307750-B889-A548-82C7-C69736E4B7D8}"/>
              </a:ext>
            </a:extLst>
          </p:cNvPr>
          <p:cNvSpPr/>
          <p:nvPr/>
        </p:nvSpPr>
        <p:spPr>
          <a:xfrm>
            <a:off x="2453495" y="5477774"/>
            <a:ext cx="7285008" cy="707886"/>
          </a:xfrm>
          <a:prstGeom prst="rect">
            <a:avLst/>
          </a:prstGeom>
        </p:spPr>
        <p:txBody>
          <a:bodyPr wrap="none">
            <a:spAutoFit/>
          </a:bodyPr>
          <a:lstStyle/>
          <a:p>
            <a:r>
              <a:rPr lang="en-US" sz="4000" dirty="0">
                <a:hlinkClick r:id="rId4"/>
              </a:rPr>
              <a:t>https://bit.ly/rmed2020-101-post</a:t>
            </a:r>
            <a:endParaRPr lang="en-US" sz="4000" dirty="0"/>
          </a:p>
        </p:txBody>
      </p:sp>
    </p:spTree>
    <p:extLst>
      <p:ext uri="{BB962C8B-B14F-4D97-AF65-F5344CB8AC3E}">
        <p14:creationId xmlns:p14="http://schemas.microsoft.com/office/powerpoint/2010/main" val="349699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Recap: 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24779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Dashboard.Rmd</a:t>
            </a:r>
            <a:r>
              <a:rPr lang="en-US" sz="2800" dirty="0"/>
              <a:t> to work with a draft COVID19 </a:t>
            </a:r>
            <a:r>
              <a:rPr lang="en-US" sz="2800" dirty="0" err="1"/>
              <a:t>flexdashboard</a:t>
            </a:r>
            <a:r>
              <a:rPr lang="en-US" sz="2800" dirty="0"/>
              <a:t>. Do the following:</a:t>
            </a:r>
          </a:p>
          <a:p>
            <a:pPr marL="914400" indent="-914400">
              <a:buClr>
                <a:schemeClr val="accent4">
                  <a:lumMod val="75000"/>
                </a:schemeClr>
              </a:buClr>
              <a:buFont typeface="+mj-lt"/>
              <a:buAutoNum type="arabicPeriod"/>
            </a:pPr>
            <a:r>
              <a:rPr lang="en-US" sz="2800" dirty="0"/>
              <a:t>Knit the document to see what the dashboard looks like.</a:t>
            </a:r>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11512</TotalTime>
  <Words>2118</Words>
  <Application>Microsoft Macintosh PowerPoint</Application>
  <PresentationFormat>Widescreen</PresentationFormat>
  <Paragraphs>191</Paragraphs>
  <Slides>32</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Monaco</vt:lpstr>
      <vt:lpstr>Tw Cen MT</vt:lpstr>
      <vt:lpstr>Tw Cen MT Condensed</vt:lpstr>
      <vt:lpstr>Wingdings 3</vt:lpstr>
      <vt:lpstr>Integral</vt:lpstr>
      <vt:lpstr>Dashboard</vt:lpstr>
      <vt:lpstr>PowerPoint Presentation</vt:lpstr>
      <vt:lpstr>Dashboards visualize key data on demand</vt:lpstr>
      <vt:lpstr>PowerPoint Presentation</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#2</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PowerPoint Presentation</vt:lpstr>
      <vt:lpstr>What next?</vt:lpstr>
      <vt:lpstr>Install R and RStudio on your computer!</vt:lpstr>
      <vt:lpstr>PowerPoint Presentation</vt:lpstr>
      <vt:lpstr>“Come” to a CHOP R User Group Meeting!</vt:lpstr>
      <vt:lpstr>PowerPoint Presentation</vt:lpstr>
      <vt:lpstr>Thank You!!</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640</cp:revision>
  <cp:lastPrinted>2019-02-19T22:36:37Z</cp:lastPrinted>
  <dcterms:created xsi:type="dcterms:W3CDTF">2018-02-01T22:00:01Z</dcterms:created>
  <dcterms:modified xsi:type="dcterms:W3CDTF">2020-10-20T04:53:23Z</dcterms:modified>
</cp:coreProperties>
</file>